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692" r:id="rId2"/>
    <p:sldMasterId id="2147483695" r:id="rId3"/>
    <p:sldMasterId id="2147483821" r:id="rId4"/>
  </p:sldMasterIdLst>
  <p:notesMasterIdLst>
    <p:notesMasterId r:id="rId19"/>
  </p:notesMasterIdLst>
  <p:sldIdLst>
    <p:sldId id="260" r:id="rId5"/>
    <p:sldId id="272" r:id="rId6"/>
    <p:sldId id="269" r:id="rId7"/>
    <p:sldId id="279" r:id="rId8"/>
    <p:sldId id="273" r:id="rId9"/>
    <p:sldId id="274" r:id="rId10"/>
    <p:sldId id="275" r:id="rId11"/>
    <p:sldId id="271" r:id="rId12"/>
    <p:sldId id="270" r:id="rId13"/>
    <p:sldId id="276" r:id="rId14"/>
    <p:sldId id="277" r:id="rId15"/>
    <p:sldId id="278" r:id="rId16"/>
    <p:sldId id="280" r:id="rId17"/>
    <p:sldId id="261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970"/>
    <a:srgbClr val="FF5050"/>
    <a:srgbClr val="2683C6"/>
    <a:srgbClr val="108BD9"/>
    <a:srgbClr val="00A0E8"/>
    <a:srgbClr val="F190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48" autoAdjust="0"/>
  </p:normalViewPr>
  <p:slideViewPr>
    <p:cSldViewPr snapToGrid="0">
      <p:cViewPr varScale="1">
        <p:scale>
          <a:sx n="64" d="100"/>
          <a:sy n="64" d="100"/>
        </p:scale>
        <p:origin x="-728" y="-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882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7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22B33-DE10-4AD6-9130-B2D73BD36A53}" type="datetimeFigureOut">
              <a:rPr lang="zh-CN" altLang="en-US" smtClean="0"/>
              <a:t>2018/4/24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538E9-EA56-4FDF-87E3-5883BD08B1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52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0550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24-4-2018</a:t>
            </a:fld>
            <a:endParaRPr lang="nl-NL" altLang="zh-CN" sz="19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49469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D92C11-F99A-494D-B806-B84AE299B528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41170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CF053F5-89DF-49F3-8051-5FD15FCDAF72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1900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24-4-2018</a:t>
            </a:fld>
            <a:endParaRPr lang="nl-NL" altLang="zh-CN" sz="19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7017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nl-NL" altLang="zh-CN" sz="1560" dirty="0" smtClean="0">
                <a:solidFill>
                  <a:srgbClr val="000000"/>
                </a:solidFill>
                <a:ea typeface="宋体" panose="02010600030101010101" pitchFamily="2" charset="-122"/>
              </a:rPr>
              <a:t>/14</a:t>
            </a: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B7DD-A26F-4F65-949F-1051168222AF}" type="datetime1">
              <a:rPr lang="nl-NL" altLang="zh-CN"/>
              <a:pPr>
                <a:defRPr/>
              </a:pPr>
              <a:t>24-4-2018</a:t>
            </a:fld>
            <a:endParaRPr lang="nl-NL" altLang="zh-CN" dirty="0"/>
          </a:p>
        </p:txBody>
      </p:sp>
    </p:spTree>
    <p:extLst>
      <p:ext uri="{BB962C8B-B14F-4D97-AF65-F5344CB8AC3E}">
        <p14:creationId xmlns:p14="http://schemas.microsoft.com/office/powerpoint/2010/main" val="2683401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nl-NL" altLang="zh-CN" sz="1560" dirty="0" smtClean="0">
                <a:solidFill>
                  <a:srgbClr val="000000"/>
                </a:solidFill>
                <a:ea typeface="宋体" panose="02010600030101010101" pitchFamily="2" charset="-122"/>
              </a:rPr>
              <a:t>/14</a:t>
            </a: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7780-B04F-4FD6-9B16-4D362279EE15}" type="datetime1">
              <a:rPr lang="zh-CN" altLang="en-US" smtClean="0"/>
              <a:t>2018/4/24</a:t>
            </a:fld>
            <a:endParaRPr lang="nl-NL" altLang="zh-CN" dirty="0"/>
          </a:p>
        </p:txBody>
      </p:sp>
    </p:spTree>
    <p:extLst>
      <p:ext uri="{BB962C8B-B14F-4D97-AF65-F5344CB8AC3E}">
        <p14:creationId xmlns:p14="http://schemas.microsoft.com/office/powerpoint/2010/main" val="2230100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0" y="6134100"/>
            <a:ext cx="12192000" cy="7239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7" name="Line 22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" name="Line 24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white">
          <a:xfrm>
            <a:off x="8688917" y="6210300"/>
            <a:ext cx="3251200" cy="295466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fld id="{1F874512-E113-4DCF-8621-751A3F994D1A}" type="datetime1">
              <a:rPr lang="nl-NL" altLang="zh-CN" sz="192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24-4-2018</a:t>
            </a:fld>
            <a:endParaRPr lang="nl-NL" altLang="zh-CN" sz="19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white">
          <a:xfrm>
            <a:off x="1998133" y="6572250"/>
            <a:ext cx="3962400" cy="24006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nl-NL" altLang="zh-CN" sz="960" dirty="0" smtClean="0">
                <a:solidFill>
                  <a:srgbClr val="FFFFFF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Preparing for the future</a:t>
            </a:r>
            <a:endParaRPr lang="nl-NL" altLang="zh-CN" sz="2640" dirty="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1998133" y="6158866"/>
            <a:ext cx="1320800" cy="4247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nl-NL" altLang="zh-CN" sz="1080" smtClean="0">
                <a:solidFill>
                  <a:srgbClr val="000000"/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Dalian University of Technology</a:t>
            </a:r>
            <a:endParaRPr lang="nl-NL" altLang="zh-CN" sz="4320" smtClean="0">
              <a:solidFill>
                <a:srgbClr val="000000"/>
              </a:solidFill>
              <a:latin typeface="Calibri" pitchFamily="34" charset="0"/>
              <a:ea typeface="宋体" pitchFamily="2" charset="-122"/>
              <a:cs typeface="Calibri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5" y="6156960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1372" name="Rectangle 12"/>
          <p:cNvSpPr>
            <a:spLocks noGrp="1" noChangeArrowheads="1"/>
          </p:cNvSpPr>
          <p:nvPr>
            <p:ph type="ctrTitle"/>
          </p:nvPr>
        </p:nvSpPr>
        <p:spPr bwMode="white">
          <a:xfrm>
            <a:off x="914402" y="2286000"/>
            <a:ext cx="6621759" cy="1661458"/>
          </a:xfrm>
        </p:spPr>
        <p:txBody>
          <a:bodyPr anchor="t"/>
          <a:lstStyle>
            <a:lvl1pPr marL="0" indent="0">
              <a:lnSpc>
                <a:spcPct val="80000"/>
              </a:lnSpc>
              <a:defRPr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nl-NL" dirty="0"/>
              <a:t>Click to </a:t>
            </a:r>
            <a:r>
              <a:rPr lang="nl-NL" dirty="0" err="1"/>
              <a:t>edit</a:t>
            </a:r>
            <a:r>
              <a:rPr lang="nl-NL" dirty="0"/>
              <a:t> </a:t>
            </a:r>
            <a:r>
              <a:rPr lang="nl-NL" dirty="0" err="1"/>
              <a:t>Master</a:t>
            </a:r>
            <a:r>
              <a:rPr lang="nl-NL" dirty="0"/>
              <a:t> </a:t>
            </a:r>
            <a:r>
              <a:rPr lang="nl-NL" dirty="0" err="1"/>
              <a:t>title</a:t>
            </a:r>
            <a:r>
              <a:rPr lang="nl-NL" dirty="0"/>
              <a:t> </a:t>
            </a:r>
            <a:r>
              <a:rPr lang="nl-NL" dirty="0" err="1"/>
              <a:t>style</a:t>
            </a:r>
            <a:endParaRPr lang="nl-NL" dirty="0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subTitle" sz="quarter" idx="1"/>
          </p:nvPr>
        </p:nvSpPr>
        <p:spPr bwMode="ltGray">
          <a:xfrm>
            <a:off x="914402" y="4171325"/>
            <a:ext cx="6621759" cy="726638"/>
          </a:xfrm>
        </p:spPr>
        <p:txBody>
          <a:bodyPr/>
          <a:lstStyle>
            <a:lvl1pPr marL="0" indent="0">
              <a:buFontTx/>
              <a:buNone/>
              <a:defRPr sz="288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20540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 userDrawn="1"/>
        </p:nvSpPr>
        <p:spPr bwMode="auto">
          <a:xfrm>
            <a:off x="0" y="0"/>
            <a:ext cx="626533" cy="205740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6132196"/>
            <a:ext cx="12192000" cy="72580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17"/>
          <p:cNvSpPr>
            <a:spLocks noChangeArrowheads="1"/>
          </p:cNvSpPr>
          <p:nvPr userDrawn="1"/>
        </p:nvSpPr>
        <p:spPr bwMode="auto">
          <a:xfrm>
            <a:off x="10187517" y="6297930"/>
            <a:ext cx="719667" cy="25146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97F3D1B7-B272-47F2-B3C4-2405009DDBC3}" type="slidenum">
              <a:rPr lang="nl-NL" altLang="zh-CN" sz="1560" smtClean="0">
                <a:solidFill>
                  <a:srgbClr val="000000"/>
                </a:solidFill>
                <a:ea typeface="宋体" panose="02010600030101010101" pitchFamily="2" charset="-122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zh-CN" sz="156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0" y="6585586"/>
            <a:ext cx="12192000" cy="27241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nl-NL" altLang="zh-CN" sz="264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0" y="67818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0" y="6134100"/>
            <a:ext cx="1219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64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72252"/>
            <a:ext cx="1348316" cy="40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nl-NL" dirty="0" smtClean="0"/>
              <a:t>Click to edit Master title style</a:t>
            </a:r>
          </a:p>
        </p:txBody>
      </p:sp>
      <p:sp>
        <p:nvSpPr>
          <p:cNvPr id="21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1234019" y="2286000"/>
            <a:ext cx="10198100" cy="30480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nl-NL" noProof="0" dirty="0" smtClean="0"/>
              <a:t>Click to edit Master text styles</a:t>
            </a:r>
          </a:p>
          <a:p>
            <a:pPr lvl="1"/>
            <a:r>
              <a:rPr lang="nl-NL" noProof="0" dirty="0" smtClean="0"/>
              <a:t>Second level</a:t>
            </a:r>
          </a:p>
          <a:p>
            <a:pPr lvl="2"/>
            <a:r>
              <a:rPr lang="nl-NL" noProof="0" dirty="0" smtClean="0"/>
              <a:t>Third level</a:t>
            </a:r>
          </a:p>
          <a:p>
            <a:pPr lvl="3"/>
            <a:r>
              <a:rPr lang="nl-NL" noProof="0" dirty="0" smtClean="0"/>
              <a:t>Fourth level</a:t>
            </a:r>
          </a:p>
          <a:p>
            <a:pPr lvl="4"/>
            <a:r>
              <a:rPr lang="nl-NL" noProof="0" dirty="0" smtClean="0"/>
              <a:t>Fifth level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CECF8-CC6F-40B8-A803-40EC89CD2C8D}" type="datetime1">
              <a:rPr lang="zh-CN" altLang="en-US" smtClean="0"/>
              <a:t>2018/4/24</a:t>
            </a:fld>
            <a:endParaRPr lang="nl-NL" altLang="zh-CN" dirty="0"/>
          </a:p>
        </p:txBody>
      </p:sp>
    </p:spTree>
    <p:extLst>
      <p:ext uri="{BB962C8B-B14F-4D97-AF65-F5344CB8AC3E}">
        <p14:creationId xmlns:p14="http://schemas.microsoft.com/office/powerpoint/2010/main" val="2035791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42"/>
          <p:cNvSpPr>
            <a:spLocks noChangeArrowheads="1"/>
          </p:cNvSpPr>
          <p:nvPr/>
        </p:nvSpPr>
        <p:spPr bwMode="gray">
          <a:xfrm>
            <a:off x="4095751" y="0"/>
            <a:ext cx="1890183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5" name="Rectangle 1634"/>
          <p:cNvSpPr>
            <a:spLocks noChangeArrowheads="1"/>
          </p:cNvSpPr>
          <p:nvPr/>
        </p:nvSpPr>
        <p:spPr bwMode="gray">
          <a:xfrm>
            <a:off x="1" y="0"/>
            <a:ext cx="4203700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6" name="Rectangle 1596"/>
          <p:cNvSpPr>
            <a:spLocks noChangeArrowheads="1"/>
          </p:cNvSpPr>
          <p:nvPr/>
        </p:nvSpPr>
        <p:spPr bwMode="gray">
          <a:xfrm>
            <a:off x="9203267" y="-11113"/>
            <a:ext cx="404284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7" name="Rectangle 1597"/>
          <p:cNvSpPr>
            <a:spLocks noChangeArrowheads="1"/>
          </p:cNvSpPr>
          <p:nvPr/>
        </p:nvSpPr>
        <p:spPr bwMode="gray">
          <a:xfrm>
            <a:off x="9544051" y="12700"/>
            <a:ext cx="302683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8" name="Rectangle 1592"/>
          <p:cNvSpPr>
            <a:spLocks noChangeArrowheads="1"/>
          </p:cNvSpPr>
          <p:nvPr/>
        </p:nvSpPr>
        <p:spPr bwMode="gray">
          <a:xfrm>
            <a:off x="5833534" y="0"/>
            <a:ext cx="1413933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9" name="Rectangle 1593"/>
          <p:cNvSpPr>
            <a:spLocks noChangeArrowheads="1"/>
          </p:cNvSpPr>
          <p:nvPr/>
        </p:nvSpPr>
        <p:spPr bwMode="gray">
          <a:xfrm>
            <a:off x="7145867" y="-17463"/>
            <a:ext cx="971551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0" name="Rectangle 1594"/>
          <p:cNvSpPr>
            <a:spLocks noChangeArrowheads="1"/>
          </p:cNvSpPr>
          <p:nvPr/>
        </p:nvSpPr>
        <p:spPr bwMode="gray">
          <a:xfrm>
            <a:off x="8024285" y="-19050"/>
            <a:ext cx="730249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1" name="Rectangle 1595"/>
          <p:cNvSpPr>
            <a:spLocks noChangeArrowheads="1"/>
          </p:cNvSpPr>
          <p:nvPr/>
        </p:nvSpPr>
        <p:spPr bwMode="gray">
          <a:xfrm>
            <a:off x="8674100" y="0"/>
            <a:ext cx="594784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2" name="Rectangle 1622"/>
          <p:cNvSpPr>
            <a:spLocks noChangeArrowheads="1"/>
          </p:cNvSpPr>
          <p:nvPr/>
        </p:nvSpPr>
        <p:spPr bwMode="gray">
          <a:xfrm>
            <a:off x="9785352" y="52388"/>
            <a:ext cx="182033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3" name="Rectangle 1623"/>
          <p:cNvSpPr>
            <a:spLocks noChangeArrowheads="1"/>
          </p:cNvSpPr>
          <p:nvPr/>
        </p:nvSpPr>
        <p:spPr bwMode="gray">
          <a:xfrm>
            <a:off x="11154834" y="20638"/>
            <a:ext cx="459317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4" name="Rectangle 1624"/>
          <p:cNvSpPr>
            <a:spLocks noChangeArrowheads="1"/>
          </p:cNvSpPr>
          <p:nvPr/>
        </p:nvSpPr>
        <p:spPr bwMode="gray">
          <a:xfrm>
            <a:off x="11552767" y="0"/>
            <a:ext cx="632884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5" name="Rectangle 1643"/>
          <p:cNvSpPr>
            <a:spLocks noChangeArrowheads="1"/>
          </p:cNvSpPr>
          <p:nvPr/>
        </p:nvSpPr>
        <p:spPr bwMode="gray">
          <a:xfrm>
            <a:off x="10604501" y="4763"/>
            <a:ext cx="182033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6" name="Rectangle 1644"/>
          <p:cNvSpPr>
            <a:spLocks noChangeArrowheads="1"/>
          </p:cNvSpPr>
          <p:nvPr/>
        </p:nvSpPr>
        <p:spPr bwMode="gray">
          <a:xfrm>
            <a:off x="10727267" y="4763"/>
            <a:ext cx="224367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7" name="Rectangle 1645"/>
          <p:cNvSpPr>
            <a:spLocks noChangeArrowheads="1"/>
          </p:cNvSpPr>
          <p:nvPr/>
        </p:nvSpPr>
        <p:spPr bwMode="gray">
          <a:xfrm>
            <a:off x="10902951" y="-11113"/>
            <a:ext cx="306916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5069417" y="1314451"/>
            <a:ext cx="6807200" cy="1470025"/>
          </a:xfrm>
          <a:prstGeom prst="rect">
            <a:avLst/>
          </a:prstGeom>
        </p:spPr>
        <p:txBody>
          <a:bodyPr/>
          <a:lstStyle>
            <a:lvl1pPr algn="ctr">
              <a:defRPr sz="4400"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en-US" altLang="zh-CN" dirty="0"/>
              <a:t>Click to edit Master title style</a:t>
            </a:r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5080000" y="2762250"/>
            <a:ext cx="6868584" cy="757238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  <a:latin typeface="华文中宋" pitchFamily="2" charset="-122"/>
                <a:ea typeface="华文中宋" pitchFamily="2" charset="-122"/>
              </a:defRPr>
            </a:lvl1pPr>
          </a:lstStyle>
          <a:p>
            <a:r>
              <a:rPr lang="en-US" altLang="zh-CN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362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 userDrawn="1"/>
        </p:nvSpPr>
        <p:spPr bwMode="auto">
          <a:xfrm>
            <a:off x="1441451" y="1176338"/>
            <a:ext cx="10445749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5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6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7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8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9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0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1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2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1" y="149009"/>
            <a:ext cx="10610849" cy="1011237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4881" y="1362512"/>
            <a:ext cx="10615083" cy="5338819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742950" indent="-28575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6002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2057400" indent="-228600">
              <a:buFontTx/>
              <a:buBlip>
                <a:blip r:embed="rId5"/>
              </a:buBlip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DB2CFE-7FD1-4787-A420-7F013D7AAD31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327549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0804FC-6CCF-4AF5-9B17-AD1C4D3F7F6F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12005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91"/>
          <p:cNvSpPr>
            <a:spLocks noChangeShapeType="1"/>
          </p:cNvSpPr>
          <p:nvPr userDrawn="1"/>
        </p:nvSpPr>
        <p:spPr bwMode="auto">
          <a:xfrm>
            <a:off x="1468967" y="1000125"/>
            <a:ext cx="1044575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5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6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7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8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9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0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3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4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1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407585" y="65089"/>
            <a:ext cx="10610849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2" name="Rectangle 461"/>
          <p:cNvSpPr>
            <a:spLocks noGrp="1" noChangeArrowheads="1"/>
          </p:cNvSpPr>
          <p:nvPr>
            <p:ph idx="1"/>
          </p:nvPr>
        </p:nvSpPr>
        <p:spPr bwMode="auto">
          <a:xfrm>
            <a:off x="1373717" y="1163639"/>
            <a:ext cx="10615083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1CD74C-4442-4D94-8312-897A19AF8E30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1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6814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91"/>
          <p:cNvSpPr>
            <a:spLocks noChangeShapeType="1"/>
          </p:cNvSpPr>
          <p:nvPr userDrawn="1"/>
        </p:nvSpPr>
        <p:spPr bwMode="auto">
          <a:xfrm>
            <a:off x="1468967" y="1000125"/>
            <a:ext cx="1044575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4" name="Rectangle 474"/>
          <p:cNvSpPr>
            <a:spLocks noChangeArrowheads="1"/>
          </p:cNvSpPr>
          <p:nvPr userDrawn="1"/>
        </p:nvSpPr>
        <p:spPr bwMode="gray">
          <a:xfrm>
            <a:off x="359834" y="0"/>
            <a:ext cx="378884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5" name="Rectangle 475"/>
          <p:cNvSpPr>
            <a:spLocks noChangeArrowheads="1"/>
          </p:cNvSpPr>
          <p:nvPr userDrawn="1"/>
        </p:nvSpPr>
        <p:spPr bwMode="gray">
          <a:xfrm>
            <a:off x="-16934" y="0"/>
            <a:ext cx="440267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6" name="Rectangle 477"/>
          <p:cNvSpPr>
            <a:spLocks noChangeArrowheads="1"/>
          </p:cNvSpPr>
          <p:nvPr userDrawn="1"/>
        </p:nvSpPr>
        <p:spPr bwMode="gray">
          <a:xfrm>
            <a:off x="999067" y="-14288"/>
            <a:ext cx="95251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7" name="Rectangle 479"/>
          <p:cNvSpPr>
            <a:spLocks noChangeArrowheads="1"/>
          </p:cNvSpPr>
          <p:nvPr userDrawn="1"/>
        </p:nvSpPr>
        <p:spPr bwMode="gray">
          <a:xfrm>
            <a:off x="677334" y="0"/>
            <a:ext cx="224367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8" name="Rectangle 481"/>
          <p:cNvSpPr>
            <a:spLocks noChangeArrowheads="1"/>
          </p:cNvSpPr>
          <p:nvPr userDrawn="1"/>
        </p:nvSpPr>
        <p:spPr bwMode="gray">
          <a:xfrm>
            <a:off x="882651" y="0"/>
            <a:ext cx="1524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9" name="Oval 508"/>
          <p:cNvSpPr>
            <a:spLocks noChangeArrowheads="1"/>
          </p:cNvSpPr>
          <p:nvPr userDrawn="1"/>
        </p:nvSpPr>
        <p:spPr bwMode="gray">
          <a:xfrm>
            <a:off x="584201" y="1892301"/>
            <a:ext cx="825500" cy="614363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0" name="Oval 511"/>
          <p:cNvSpPr>
            <a:spLocks noChangeArrowheads="1"/>
          </p:cNvSpPr>
          <p:nvPr userDrawn="1"/>
        </p:nvSpPr>
        <p:spPr bwMode="gray">
          <a:xfrm>
            <a:off x="590551" y="315913"/>
            <a:ext cx="804333" cy="59690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11" name="Oval 515"/>
          <p:cNvSpPr>
            <a:spLocks noChangeArrowheads="1"/>
          </p:cNvSpPr>
          <p:nvPr userDrawn="1"/>
        </p:nvSpPr>
        <p:spPr bwMode="gray">
          <a:xfrm>
            <a:off x="573618" y="1128714"/>
            <a:ext cx="804333" cy="593725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800" b="1">
              <a:solidFill>
                <a:srgbClr val="30311D"/>
              </a:solidFill>
              <a:ea typeface="黑体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7585" y="65089"/>
            <a:ext cx="10610849" cy="1011237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DC1F37-286C-4996-9EB2-8BD4357FD1E2}" type="datetimeFigureOut">
              <a:rPr lang="en-US" altLang="zh-CN"/>
              <a:pPr>
                <a:defRPr/>
              </a:pPr>
              <a:t>4/24/2018</a:t>
            </a:fld>
            <a:endParaRPr lang="en-US" dirty="0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3243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80">
                <a:solidFill>
                  <a:srgbClr val="009EE0"/>
                </a:solidFill>
                <a:latin typeface="Calibri" pitchFamily="34" charset="0"/>
                <a:ea typeface="宋体" pitchFamily="2" charset="-122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C1D4A-3D5A-4EBB-9149-FBAF48A6AC86}" type="datetime1">
              <a:rPr lang="zh-CN" altLang="en-US" smtClean="0"/>
              <a:t>2018/4/24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zh-CN"/>
          </a:p>
        </p:txBody>
      </p:sp>
    </p:spTree>
    <p:extLst>
      <p:ext uri="{BB962C8B-B14F-4D97-AF65-F5344CB8AC3E}">
        <p14:creationId xmlns:p14="http://schemas.microsoft.com/office/powerpoint/2010/main" val="255944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9pPr>
    </p:titleStyle>
    <p:bodyStyle>
      <a:lvl1pPr marL="234316" indent="-234316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80">
                <a:solidFill>
                  <a:srgbClr val="009EE0"/>
                </a:solidFill>
                <a:latin typeface="Calibri" pitchFamily="34" charset="0"/>
                <a:ea typeface="宋体" pitchFamily="2" charset="-122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6A2D94-EF19-4B7F-ABFE-73889E6347F4}" type="datetime1">
              <a:rPr lang="zh-CN" altLang="en-US" smtClean="0"/>
              <a:t>2018/4/24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zh-CN"/>
          </a:p>
        </p:txBody>
      </p:sp>
    </p:spTree>
    <p:extLst>
      <p:ext uri="{BB962C8B-B14F-4D97-AF65-F5344CB8AC3E}">
        <p14:creationId xmlns:p14="http://schemas.microsoft.com/office/powerpoint/2010/main" val="311799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9pPr>
    </p:titleStyle>
    <p:bodyStyle>
      <a:lvl1pPr marL="234316" indent="-234316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1488017" y="61658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lang="zh-CN" altLang="en-US" sz="1200" kern="1200" smtClean="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72FB3A-7EE0-4B51-9DD4-7890A16DBC4B}" type="datetimeFigureOut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4/24/2018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879417" y="6165851"/>
            <a:ext cx="2844800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 altLang="en-US" sz="1200" kern="1200">
                <a:solidFill>
                  <a:srgbClr val="30311D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t>学校办公室 秘书科 制</a:t>
            </a:r>
          </a:p>
        </p:txBody>
      </p:sp>
    </p:spTree>
    <p:extLst>
      <p:ext uri="{BB962C8B-B14F-4D97-AF65-F5344CB8AC3E}">
        <p14:creationId xmlns:p14="http://schemas.microsoft.com/office/powerpoint/2010/main" val="6591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itchFamily="49" charset="-122"/>
          <a:ea typeface="黑体" pitchFamily="49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黑体" pitchFamily="2" charset="-122"/>
          <a:ea typeface="黑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华文中宋" pitchFamily="2" charset="-122"/>
          <a:ea typeface="华文中宋" pitchFamily="2" charset="-122"/>
          <a:cs typeface="华文中宋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华文中宋" pitchFamily="2" charset="-122"/>
          <a:ea typeface="华文中宋" pitchFamily="2" charset="-122"/>
          <a:cs typeface="华文中宋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华文中宋" pitchFamily="2" charset="-122"/>
          <a:ea typeface="华文中宋" pitchFamily="2" charset="-122"/>
          <a:cs typeface="华文中宋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华文中宋" pitchFamily="2" charset="-122"/>
          <a:ea typeface="华文中宋" pitchFamily="2" charset="-122"/>
          <a:cs typeface="华文中宋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华文中宋" pitchFamily="2" charset="-122"/>
          <a:ea typeface="华文中宋" pitchFamily="2" charset="-122"/>
          <a:cs typeface="华文中宋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223434" y="457200"/>
            <a:ext cx="1021291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4018" y="2286000"/>
            <a:ext cx="101981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zh-CN" smtClean="0"/>
              <a:t>Click to edit Master text styles</a:t>
            </a:r>
          </a:p>
          <a:p>
            <a:pPr lvl="1"/>
            <a:r>
              <a:rPr lang="nl-NL" altLang="zh-CN" smtClean="0"/>
              <a:t>Second level</a:t>
            </a:r>
          </a:p>
          <a:p>
            <a:pPr lvl="2"/>
            <a:r>
              <a:rPr lang="nl-NL" altLang="zh-CN" smtClean="0"/>
              <a:t>Third level</a:t>
            </a:r>
          </a:p>
          <a:p>
            <a:pPr lvl="3"/>
            <a:r>
              <a:rPr lang="nl-NL" altLang="zh-CN" smtClean="0"/>
              <a:t>Fourth level</a:t>
            </a:r>
          </a:p>
          <a:p>
            <a:pPr lvl="4"/>
            <a:r>
              <a:rPr lang="nl-NL" altLang="zh-CN" smtClean="0"/>
              <a:t>Fifth level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297930"/>
            <a:ext cx="2540000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80">
                <a:solidFill>
                  <a:srgbClr val="009EE0"/>
                </a:solidFill>
                <a:latin typeface="Calibri" pitchFamily="34" charset="0"/>
                <a:ea typeface="宋体" pitchFamily="2" charset="-122"/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C7FEE-0F9A-48F2-BB87-B67365DFF922}" type="datetime1">
              <a:rPr lang="nl-NL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24-4-2018</a:t>
            </a:fld>
            <a:endParaRPr lang="nl-NL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52200" y="6297930"/>
            <a:ext cx="719667" cy="2514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160" smtClean="0">
                <a:solidFill>
                  <a:srgbClr val="009EE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89833A-6A73-4CAE-BFB6-D11CD75676DD}" type="slidenum">
              <a:rPr lang="nl-NL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zh-CN"/>
          </a:p>
        </p:txBody>
      </p:sp>
    </p:spTree>
    <p:extLst>
      <p:ext uri="{BB962C8B-B14F-4D97-AF65-F5344CB8AC3E}">
        <p14:creationId xmlns:p14="http://schemas.microsoft.com/office/powerpoint/2010/main" val="27975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1pPr>
      <a:lvl2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2pPr>
      <a:lvl3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3pPr>
      <a:lvl4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4pPr>
      <a:lvl5pPr marL="1028700" indent="-1028700" algn="l" rtl="0" eaLnBrk="0" fontAlgn="base" hangingPunct="0">
        <a:spcBef>
          <a:spcPct val="0"/>
        </a:spcBef>
        <a:spcAft>
          <a:spcPct val="0"/>
        </a:spcAft>
        <a:defRPr sz="3960" b="1">
          <a:solidFill>
            <a:schemeClr val="tx1"/>
          </a:solidFill>
          <a:latin typeface="微软雅黑" pitchFamily="34" charset="-122"/>
          <a:ea typeface="微软雅黑" pitchFamily="34" charset="-122"/>
          <a:cs typeface="Calibri" pitchFamily="34" charset="0"/>
        </a:defRPr>
      </a:lvl5pPr>
      <a:lvl6pPr marL="157734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6pPr>
      <a:lvl7pPr marL="212598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7pPr>
      <a:lvl8pPr marL="267462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8pPr>
      <a:lvl9pPr marL="3223260" indent="-1028700" algn="l" rtl="0" fontAlgn="base"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Bookman Old Style" pitchFamily="18" charset="0"/>
        </a:defRPr>
      </a:lvl9pPr>
    </p:titleStyle>
    <p:bodyStyle>
      <a:lvl1pPr marL="234316" indent="-234316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Char char="•"/>
        <a:defRPr sz="336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1pPr>
      <a:lvl2pPr marL="6915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88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2pPr>
      <a:lvl3pPr marL="11487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3pPr>
      <a:lvl4pPr marL="16059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4pPr>
      <a:lvl5pPr marL="2063116" indent="-228600" algn="l" rtl="0" eaLnBrk="0" fontAlgn="base" hangingPunct="0">
        <a:lnSpc>
          <a:spcPts val="3000"/>
        </a:lnSpc>
        <a:spcBef>
          <a:spcPts val="720"/>
        </a:spcBef>
        <a:spcAft>
          <a:spcPct val="0"/>
        </a:spcAft>
        <a:buClr>
          <a:schemeClr val="bg2"/>
        </a:buClr>
        <a:buFont typeface="Times" panose="02020603050405020304" pitchFamily="18" charset="0"/>
        <a:buChar char="•"/>
        <a:defRPr sz="1920">
          <a:solidFill>
            <a:schemeClr val="tx1"/>
          </a:solidFill>
          <a:latin typeface="Calibri" panose="020F0502020204030204" pitchFamily="34" charset="0"/>
          <a:ea typeface="DFKai-SB" pitchFamily="65" charset="-120"/>
          <a:cs typeface="Calibri" panose="020F0502020204030204" pitchFamily="34" charset="0"/>
        </a:defRPr>
      </a:lvl5pPr>
      <a:lvl6pPr marL="261175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6pPr>
      <a:lvl7pPr marL="316039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7pPr>
      <a:lvl8pPr marL="370903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8pPr>
      <a:lvl9pPr marL="4257676" indent="-228600" algn="l" rtl="0" fontAlgn="base">
        <a:lnSpc>
          <a:spcPts val="30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144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ampuschina.org/scholarships/index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uschina.org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uschina.org/content/details3_74776.html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538" y="3846723"/>
            <a:ext cx="3909674" cy="2161619"/>
          </a:xfrm>
        </p:spPr>
        <p:txBody>
          <a:bodyPr/>
          <a:lstStyle/>
          <a:p>
            <a:pPr algn="ctr"/>
            <a:endParaRPr lang="en-US" altLang="zh-CN" sz="4320" b="1" dirty="0">
              <a:solidFill>
                <a:schemeClr val="tx1"/>
              </a:solidFill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仿宋" panose="02010609060101010101" pitchFamily="49" charset="-122"/>
                <a:cs typeface="Times" panose="02020603050405020304" pitchFamily="18" charset="0"/>
              </a:rPr>
              <a:t>国际合作与交流处</a:t>
            </a:r>
            <a:endParaRPr lang="en-US" altLang="zh-CN" sz="800" b="1" dirty="0" smtClean="0">
              <a:solidFill>
                <a:schemeClr val="tx1"/>
              </a:solidFill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International Office</a:t>
            </a:r>
          </a:p>
          <a:p>
            <a:pPr algn="ctr"/>
            <a:endParaRPr lang="en-US" altLang="zh-CN" sz="160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r"/>
            <a:endParaRPr lang="nl-NL" altLang="zh-CN" sz="216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" name="Picture 9" descr="dutit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085" y="102643"/>
            <a:ext cx="12133728" cy="18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-1" y="2226366"/>
            <a:ext cx="122208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CN" sz="2800" b="1" dirty="0" smtClean="0"/>
              <a:t>Proposals for Joint PhD Programs </a:t>
            </a:r>
          </a:p>
          <a:p>
            <a:pPr algn="ctr"/>
            <a:r>
              <a:rPr lang="en-GB" altLang="zh-CN" sz="2800" b="1" dirty="0" smtClean="0"/>
              <a:t>between Dalian University of Technology and Foreign University</a:t>
            </a:r>
            <a:endParaRPr lang="zh-CN" altLang="en-US" sz="28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ltGray">
          <a:xfrm>
            <a:off x="7772400" y="3846724"/>
            <a:ext cx="4419600" cy="216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Tx/>
              <a:buNone/>
              <a:defRPr sz="288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  <a:lvl2pPr marL="6915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88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2pPr>
            <a:lvl3pPr marL="11487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3pPr>
            <a:lvl4pPr marL="16059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4pPr>
            <a:lvl5pPr marL="20631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192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5pPr>
            <a:lvl6pPr marL="261175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6pPr>
            <a:lvl7pPr marL="316039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7pPr>
            <a:lvl8pPr marL="370903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8pPr>
            <a:lvl9pPr marL="425767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US" altLang="zh-CN" sz="4320" b="1" kern="0" dirty="0" smtClean="0">
              <a:solidFill>
                <a:schemeClr val="tx1"/>
              </a:solidFill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仿宋" panose="02010609060101010101" pitchFamily="49" charset="-122"/>
                <a:cs typeface="Times" panose="02020603050405020304" pitchFamily="18" charset="0"/>
              </a:rPr>
              <a:t>国际教育学院</a:t>
            </a:r>
            <a:endParaRPr lang="en-US" altLang="zh-CN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en-US" altLang="zh-CN" sz="3200" b="1" kern="0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School of International Education</a:t>
            </a:r>
          </a:p>
          <a:p>
            <a:pPr algn="ctr"/>
            <a:endParaRPr lang="en-US" altLang="zh-CN" sz="1600" kern="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r"/>
            <a:endParaRPr lang="nl-NL" altLang="zh-CN" sz="2160" kern="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ltGray">
          <a:xfrm>
            <a:off x="3993703" y="3846726"/>
            <a:ext cx="3909674" cy="2161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Tx/>
              <a:buNone/>
              <a:defRPr sz="2880">
                <a:solidFill>
                  <a:schemeClr val="bg2"/>
                </a:solidFill>
                <a:latin typeface="微软雅黑" pitchFamily="34" charset="-122"/>
                <a:ea typeface="微软雅黑" pitchFamily="34" charset="-122"/>
                <a:cs typeface="Calibri" pitchFamily="34" charset="0"/>
              </a:defRPr>
            </a:lvl1pPr>
            <a:lvl2pPr marL="6915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88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2pPr>
            <a:lvl3pPr marL="11487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3pPr>
            <a:lvl4pPr marL="16059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4pPr>
            <a:lvl5pPr marL="2063116" indent="-228600" algn="l" rtl="0" eaLnBrk="0" fontAlgn="base" hangingPunct="0">
              <a:lnSpc>
                <a:spcPts val="3000"/>
              </a:lnSpc>
              <a:spcBef>
                <a:spcPts val="720"/>
              </a:spcBef>
              <a:spcAft>
                <a:spcPct val="0"/>
              </a:spcAft>
              <a:buClr>
                <a:schemeClr val="bg2"/>
              </a:buClr>
              <a:buFont typeface="Times" panose="02020603050405020304" pitchFamily="18" charset="0"/>
              <a:buChar char="•"/>
              <a:defRPr sz="1920">
                <a:solidFill>
                  <a:schemeClr val="tx1"/>
                </a:solidFill>
                <a:latin typeface="Calibri" panose="020F0502020204030204" pitchFamily="34" charset="0"/>
                <a:ea typeface="DFKai-SB" pitchFamily="65" charset="-120"/>
                <a:cs typeface="Calibri" panose="020F0502020204030204" pitchFamily="34" charset="0"/>
              </a:defRPr>
            </a:lvl5pPr>
            <a:lvl6pPr marL="261175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6pPr>
            <a:lvl7pPr marL="316039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7pPr>
            <a:lvl8pPr marL="370903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8pPr>
            <a:lvl9pPr marL="4257676" indent="-228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Char char="•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US" altLang="zh-CN" sz="4320" b="1" kern="0" dirty="0" smtClean="0">
              <a:solidFill>
                <a:schemeClr val="tx1"/>
              </a:solidFill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仿宋" panose="02010609060101010101" pitchFamily="49" charset="-122"/>
                <a:cs typeface="Times" panose="02020603050405020304" pitchFamily="18" charset="0"/>
              </a:rPr>
              <a:t>研究生院</a:t>
            </a:r>
            <a:endParaRPr lang="en-US" altLang="zh-CN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ea typeface="仿宋" panose="02010609060101010101" pitchFamily="49" charset="-122"/>
              <a:cs typeface="Times" panose="02020603050405020304" pitchFamily="18" charset="0"/>
            </a:endParaRPr>
          </a:p>
          <a:p>
            <a:pPr algn="ctr"/>
            <a:r>
              <a:rPr lang="en-US" altLang="zh-CN" sz="3200" b="1" kern="0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Graduate School</a:t>
            </a:r>
          </a:p>
          <a:p>
            <a:pPr algn="ctr"/>
            <a:endParaRPr lang="en-US" altLang="zh-CN" sz="1600" kern="0" dirty="0" smtClean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r"/>
            <a:endParaRPr lang="nl-NL" altLang="zh-CN" sz="2160" kern="0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3739" y="0"/>
            <a:ext cx="10212917" cy="1066800"/>
          </a:xfrm>
        </p:spPr>
        <p:txBody>
          <a:bodyPr/>
          <a:lstStyle/>
          <a:p>
            <a:r>
              <a:rPr lang="en-US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2. </a:t>
            </a:r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Degree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10748" y="1580323"/>
            <a:ext cx="9432235" cy="4552122"/>
          </a:xfrm>
        </p:spPr>
        <p:txBody>
          <a:bodyPr/>
          <a:lstStyle/>
          <a:p>
            <a:r>
              <a:rPr lang="en-GB" altLang="zh-CN" sz="28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Single degree</a:t>
            </a:r>
            <a:r>
              <a:rPr lang="en-GB" altLang="zh-CN" sz="28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One-Dissertation-One-Degree</a:t>
            </a:r>
          </a:p>
          <a:p>
            <a:pPr lvl="1"/>
            <a:r>
              <a:rPr lang="en-GB" altLang="zh-CN" sz="20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student is registered in DUT or FU, but is jointly supervised  </a:t>
            </a:r>
          </a:p>
          <a:p>
            <a:r>
              <a:rPr lang="en-GB" altLang="zh-CN" sz="2800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Joint degree</a:t>
            </a:r>
            <a:r>
              <a:rPr lang="en-GB" altLang="zh-CN" sz="2800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One-Dissertation-Joint-Degree</a:t>
            </a:r>
          </a:p>
          <a:p>
            <a:pPr lvl="1"/>
            <a:r>
              <a:rPr lang="en-GB" altLang="zh-CN" sz="2000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GB" altLang="zh-CN" sz="2000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 is registered in </a:t>
            </a:r>
            <a:r>
              <a:rPr lang="en-GB" altLang="zh-CN" sz="2000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both DUT and FU, and </a:t>
            </a:r>
            <a:r>
              <a:rPr lang="en-GB" altLang="zh-CN" sz="2000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is jointly supervised</a:t>
            </a:r>
            <a:r>
              <a:rPr lang="en-GB" altLang="zh-CN" sz="2000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lvl="1"/>
            <a:r>
              <a:rPr lang="en-GB" altLang="zh-CN" sz="2000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Each Univ. confers one degree and ‘Joint training program’ is marked </a:t>
            </a:r>
            <a:endParaRPr lang="en-GB" altLang="zh-CN" sz="2000" b="1" dirty="0">
              <a:solidFill>
                <a:srgbClr val="7030A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sz="28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Dual degree:  Two-Dissertation-Two-Degree</a:t>
            </a:r>
            <a:endParaRPr lang="en-GB" altLang="zh-CN" sz="28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GB" altLang="zh-CN" sz="20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GB" altLang="zh-CN" sz="20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 is registered in both DUT and </a:t>
            </a:r>
            <a:r>
              <a:rPr lang="en-GB" altLang="zh-CN" sz="20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FU, </a:t>
            </a:r>
            <a:r>
              <a:rPr lang="en-GB" altLang="zh-CN" sz="20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and is jointly supervised </a:t>
            </a:r>
          </a:p>
          <a:p>
            <a:pPr lvl="1"/>
            <a:r>
              <a:rPr lang="en-GB" altLang="zh-CN" sz="20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 student should write 2 dissertations with less than 30% overlap</a:t>
            </a:r>
          </a:p>
          <a:p>
            <a:pPr lvl="1"/>
            <a:r>
              <a:rPr lang="en-GB" altLang="zh-CN" sz="20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Each </a:t>
            </a:r>
            <a:r>
              <a:rPr lang="en-GB" altLang="zh-CN" sz="20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Univ. confers </a:t>
            </a:r>
            <a:r>
              <a:rPr lang="en-GB" altLang="zh-CN" sz="2000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one individual degree</a:t>
            </a:r>
            <a:endParaRPr lang="en-GB" altLang="zh-CN" sz="2000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93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3860" y="0"/>
            <a:ext cx="10212917" cy="1066800"/>
          </a:xfrm>
        </p:spPr>
        <p:txBody>
          <a:bodyPr/>
          <a:lstStyle/>
          <a:p>
            <a:r>
              <a:rPr lang="en-US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en-US" altLang="zh-CN" dirty="0">
                <a:latin typeface="Times" panose="02020603050405020304" pitchFamily="18" charset="0"/>
                <a:cs typeface="Times" panose="02020603050405020304" pitchFamily="18" charset="0"/>
              </a:rPr>
              <a:t>. Programs for DUT students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4505" y="1302025"/>
            <a:ext cx="10861903" cy="4532244"/>
          </a:xfrm>
        </p:spPr>
        <p:txBody>
          <a:bodyPr/>
          <a:lstStyle/>
          <a:p>
            <a:r>
              <a:rPr lang="en-US" altLang="zh-CN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International </a:t>
            </a:r>
            <a:r>
              <a:rPr lang="en-US" altLang="zh-CN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Cooperative Programs for Innovative </a:t>
            </a:r>
            <a:r>
              <a:rPr lang="en-US" altLang="zh-CN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Talents  (ICPIT) </a:t>
            </a:r>
            <a:r>
              <a:rPr lang="en-US" altLang="zh-CN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and </a:t>
            </a:r>
            <a:r>
              <a:rPr lang="en-US" altLang="zh-CN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Regular Programs</a:t>
            </a:r>
            <a:r>
              <a:rPr lang="en-US" altLang="zh-CN" sz="2800" b="1" dirty="0" smtClean="0">
                <a:latin typeface="Times" panose="02020603050405020304" pitchFamily="18" charset="0"/>
                <a:cs typeface="Times" panose="02020603050405020304" pitchFamily="18" charset="0"/>
              </a:rPr>
              <a:t> from CSC</a:t>
            </a:r>
          </a:p>
          <a:p>
            <a:endParaRPr lang="en-US" altLang="zh-CN" sz="2400" b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zh-CN" sz="3200" b="1" dirty="0" smtClean="0">
                <a:latin typeface="Times" panose="02020603050405020304" pitchFamily="18" charset="0"/>
                <a:cs typeface="Times" panose="02020603050405020304" pitchFamily="18" charset="0"/>
              </a:rPr>
              <a:t>R 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=</a:t>
            </a:r>
            <a:r>
              <a:rPr lang="en-US" altLang="zh-CN" sz="32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M 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zh-CN" sz="3200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altLang="zh-CN" sz="3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zh-CN" sz="3200" b="1" dirty="0" smtClean="0">
                <a:latin typeface="Times" panose="02020603050405020304" pitchFamily="18" charset="0"/>
                <a:cs typeface="Times" panose="02020603050405020304" pitchFamily="18" charset="0"/>
              </a:rPr>
              <a:t>students </a:t>
            </a:r>
          </a:p>
          <a:p>
            <a:pPr lvl="2"/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 students pursuing Ph.D. —4-year grant </a:t>
            </a:r>
          </a:p>
          <a:p>
            <a:pPr lvl="3"/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Candidates: DUT </a:t>
            </a:r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master </a:t>
            </a:r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students after getting degrees in June</a:t>
            </a:r>
          </a:p>
          <a:p>
            <a:pPr lvl="2"/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 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doctoral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students for joint 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training—2-year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grant </a:t>
            </a:r>
          </a:p>
          <a:p>
            <a:pPr lvl="3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Candidates: DUT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doctoral 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students </a:t>
            </a:r>
          </a:p>
          <a:p>
            <a:pPr lvl="2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 post-doctors—1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or 2-year 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grant </a:t>
            </a:r>
          </a:p>
          <a:p>
            <a:pPr lvl="3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Candidates: DUT junior and young researchers including faculty staff and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post-doctors</a:t>
            </a:r>
            <a:endParaRPr lang="zh-CN" altLang="en-US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altLang="zh-CN" sz="312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altLang="zh-CN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altLang="zh-CN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endParaRPr lang="en-GB" altLang="zh-CN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94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43313" y="0"/>
            <a:ext cx="10212917" cy="1066800"/>
          </a:xfrm>
        </p:spPr>
        <p:txBody>
          <a:bodyPr/>
          <a:lstStyle/>
          <a:p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4. Programs for </a:t>
            </a:r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FU students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4504" y="1719469"/>
            <a:ext cx="10593547" cy="4442791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6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Chinese Government Scholarship </a:t>
            </a:r>
            <a:r>
              <a:rPr lang="en-US" altLang="zh-CN" b="1" dirty="0" smtClean="0">
                <a:solidFill>
                  <a:schemeClr val="accent6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Programs from CSC</a:t>
            </a:r>
          </a:p>
          <a:p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R =</a:t>
            </a:r>
            <a:r>
              <a:rPr lang="en-US" altLang="zh-CN" sz="320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M 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zh-CN" sz="3200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en-US" altLang="zh-CN" sz="3200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zh-CN" sz="3200" b="1" dirty="0">
                <a:latin typeface="Times" panose="02020603050405020304" pitchFamily="18" charset="0"/>
                <a:cs typeface="Times" panose="02020603050405020304" pitchFamily="18" charset="0"/>
              </a:rPr>
              <a:t> students </a:t>
            </a:r>
          </a:p>
          <a:p>
            <a:pPr lvl="2"/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 students pursuing Ph.D. —4-year grant </a:t>
            </a:r>
          </a:p>
          <a:p>
            <a:pPr lvl="3"/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Candidates: </a:t>
            </a:r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 master </a:t>
            </a:r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students after getting degrees </a:t>
            </a:r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 the same year when applying the CSC grant </a:t>
            </a:r>
          </a:p>
          <a:p>
            <a:pPr lvl="2"/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 doctoral students for joint training—2-year grant </a:t>
            </a:r>
          </a:p>
          <a:p>
            <a:pPr lvl="3"/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 doctoral 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students </a:t>
            </a:r>
          </a:p>
          <a:p>
            <a:pPr lvl="2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 post-doctors—1or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2-year 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grant </a:t>
            </a:r>
          </a:p>
          <a:p>
            <a:pPr lvl="3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Candidates: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 </a:t>
            </a:r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junior and young researchers including faculty staff and post-doctors</a:t>
            </a:r>
            <a:endParaRPr lang="zh-CN" altLang="en-US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6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5319" y="168965"/>
            <a:ext cx="10968566" cy="1066800"/>
          </a:xfrm>
        </p:spPr>
        <p:txBody>
          <a:bodyPr/>
          <a:lstStyle/>
          <a:p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5. Nine-year </a:t>
            </a:r>
            <a:r>
              <a:rPr lang="en-GB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Excellent Researcher </a:t>
            </a:r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Program</a:t>
            </a:r>
            <a:b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GB" altLang="zh-C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--</a:t>
            </a:r>
            <a:r>
              <a:rPr lang="en-US" altLang="zh-CN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NERP</a:t>
            </a:r>
            <a:endParaRPr lang="zh-CN" alt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7002" y="1532929"/>
            <a:ext cx="10957981" cy="4045226"/>
          </a:xfrm>
        </p:spPr>
        <p:txBody>
          <a:bodyPr/>
          <a:lstStyle/>
          <a:p>
            <a:r>
              <a:rPr lang="en-US" altLang="zh-CN" b="1" dirty="0">
                <a:latin typeface="Times" panose="02020603050405020304" pitchFamily="18" charset="0"/>
                <a:cs typeface="Times" panose="02020603050405020304" pitchFamily="18" charset="0"/>
              </a:rPr>
              <a:t>Motivation</a:t>
            </a:r>
          </a:p>
          <a:p>
            <a:pPr lvl="1"/>
            <a:r>
              <a:rPr lang="en-GB" altLang="zh-CN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Attracting </a:t>
            </a:r>
            <a:r>
              <a:rPr lang="en-US" altLang="zh-CN" sz="2400" b="1" dirty="0">
                <a:latin typeface="Times" panose="02020603050405020304" pitchFamily="18" charset="0"/>
                <a:cs typeface="Times" panose="02020603050405020304" pitchFamily="18" charset="0"/>
              </a:rPr>
              <a:t>the very-well motivated students </a:t>
            </a:r>
            <a:r>
              <a:rPr lang="en-US" altLang="zh-CN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for research</a:t>
            </a:r>
          </a:p>
          <a:p>
            <a:pPr lvl="1"/>
            <a:r>
              <a:rPr lang="en-US" altLang="zh-CN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Training </a:t>
            </a:r>
            <a:r>
              <a:rPr lang="en-US" altLang="zh-CN" sz="2400" b="1" dirty="0">
                <a:latin typeface="Times" panose="02020603050405020304" pitchFamily="18" charset="0"/>
                <a:cs typeface="Times" panose="02020603050405020304" pitchFamily="18" charset="0"/>
              </a:rPr>
              <a:t>the very-well motivated students </a:t>
            </a:r>
            <a:r>
              <a:rPr lang="en-US" altLang="zh-CN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in 9 years continuously</a:t>
            </a:r>
          </a:p>
          <a:p>
            <a:pPr lvl="1"/>
            <a:r>
              <a:rPr lang="en-US" altLang="zh-CN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Doing research for a </a:t>
            </a:r>
            <a:r>
              <a:rPr lang="en-US" altLang="zh-CN" sz="2400" b="1" dirty="0">
                <a:latin typeface="Times" panose="02020603050405020304" pitchFamily="18" charset="0"/>
                <a:cs typeface="Times" panose="02020603050405020304" pitchFamily="18" charset="0"/>
              </a:rPr>
              <a:t>challenging </a:t>
            </a:r>
            <a:r>
              <a:rPr lang="en-US" altLang="zh-CN" sz="2400" b="1" dirty="0" smtClean="0">
                <a:latin typeface="Times" panose="02020603050405020304" pitchFamily="18" charset="0"/>
                <a:cs typeface="Times" panose="02020603050405020304" pitchFamily="18" charset="0"/>
              </a:rPr>
              <a:t>&amp; significant topic </a:t>
            </a:r>
            <a:r>
              <a:rPr lang="en-US" altLang="zh-CN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in 9 years </a:t>
            </a:r>
            <a:r>
              <a:rPr lang="en-US" altLang="zh-CN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continuously</a:t>
            </a:r>
          </a:p>
          <a:p>
            <a:pPr lvl="1"/>
            <a:endParaRPr lang="en-US" altLang="zh-CN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9 = </a:t>
            </a:r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+2</a:t>
            </a:r>
            <a:r>
              <a:rPr lang="en-US" altLang="zh-CN" b="1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+4</a:t>
            </a:r>
            <a:r>
              <a:rPr lang="en-US" altLang="zh-CN" b="1" dirty="0" smtClean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+2</a:t>
            </a: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1: Senior undergraduate </a:t>
            </a:r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2: Master </a:t>
            </a:r>
          </a:p>
          <a:p>
            <a:pPr lvl="1"/>
            <a:r>
              <a:rPr lang="en-GB" altLang="zh-CN" b="1" dirty="0" smtClean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4: Doctor </a:t>
            </a:r>
          </a:p>
          <a:p>
            <a:pPr lvl="1"/>
            <a:r>
              <a:rPr lang="en-GB" altLang="zh-CN" b="1" dirty="0" smtClean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2: Post-doctor </a:t>
            </a:r>
            <a:endParaRPr lang="en-US" altLang="zh-CN" b="1" dirty="0" smtClean="0">
              <a:solidFill>
                <a:srgbClr val="C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zh-CN" altLang="en-US" b="1" dirty="0">
              <a:solidFill>
                <a:srgbClr val="C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4687" y="3555542"/>
            <a:ext cx="53373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4000" b="1" dirty="0" smtClean="0">
                <a:solidFill>
                  <a:srgbClr val="00B050"/>
                </a:solidFill>
              </a:rPr>
              <a:t>F</a:t>
            </a:r>
            <a:r>
              <a:rPr lang="en-GB" altLang="zh-CN" sz="4000" b="1" dirty="0" smtClean="0"/>
              <a:t>unding comes from the above-mentioned</a:t>
            </a:r>
          </a:p>
          <a:p>
            <a:r>
              <a:rPr lang="en-GB" altLang="zh-CN" sz="4000" b="1" dirty="0" smtClean="0">
                <a:solidFill>
                  <a:srgbClr val="00B050"/>
                </a:solidFill>
              </a:rPr>
              <a:t>J</a:t>
            </a:r>
            <a:r>
              <a:rPr lang="en-GB" altLang="zh-CN" sz="4000" b="1" dirty="0" smtClean="0"/>
              <a:t>oint Curriculum </a:t>
            </a:r>
          </a:p>
          <a:p>
            <a:r>
              <a:rPr lang="en-GB" altLang="zh-CN" sz="4000" b="1" dirty="0" smtClean="0">
                <a:solidFill>
                  <a:srgbClr val="00B050"/>
                </a:solidFill>
              </a:rPr>
              <a:t>J</a:t>
            </a:r>
            <a:r>
              <a:rPr lang="en-GB" altLang="zh-CN" sz="4000" b="1" dirty="0" smtClean="0"/>
              <a:t>oint training</a:t>
            </a:r>
            <a:endParaRPr lang="zh-CN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8720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34" y="1217084"/>
            <a:ext cx="712681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662804" y="2400293"/>
            <a:ext cx="4886274" cy="20867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6480" b="1" dirty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谢 谢</a:t>
            </a:r>
            <a:r>
              <a:rPr lang="zh-CN" altLang="en-US" sz="6480" b="1" dirty="0" smtClean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！</a:t>
            </a:r>
            <a:endParaRPr lang="en-US" altLang="zh-CN" sz="6480" b="1" dirty="0" smtClean="0">
              <a:ln w="11430"/>
              <a:solidFill>
                <a:srgbClr val="2683C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480" b="1" dirty="0" smtClean="0">
                <a:ln w="11430"/>
                <a:solidFill>
                  <a:srgbClr val="2683C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anose="020B0604030504040204" pitchFamily="34" charset="0"/>
              </a:rPr>
              <a:t>Thank You!</a:t>
            </a:r>
            <a:endParaRPr lang="en-US" altLang="zh-CN" sz="6480" b="1" dirty="0">
              <a:ln w="11430"/>
              <a:solidFill>
                <a:srgbClr val="2683C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91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Abbreviations </a:t>
            </a:r>
            <a:endParaRPr lang="zh-CN" altLang="en-US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DUT—Dalian University of Technology</a:t>
            </a:r>
          </a:p>
          <a:p>
            <a:endParaRPr lang="en-GB" altLang="zh-CN" b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FU—Foreign University </a:t>
            </a:r>
          </a:p>
          <a:p>
            <a:endParaRPr lang="en-GB" altLang="zh-CN" b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CSC– China Scholarship Council </a:t>
            </a:r>
            <a:endParaRPr lang="en-GB" altLang="zh-CN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altLang="zh-CN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NERP--</a:t>
            </a:r>
            <a:r>
              <a:rPr lang="en-GB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Nine-year Excellent Researcher Program</a:t>
            </a:r>
            <a:endParaRPr lang="en-GB" altLang="zh-CN" b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3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7268" y="378884"/>
            <a:ext cx="10212917" cy="1066800"/>
          </a:xfrm>
        </p:spPr>
        <p:txBody>
          <a:bodyPr/>
          <a:lstStyle/>
          <a:p>
            <a:pPr algn="ctr"/>
            <a:r>
              <a:rPr lang="zh-CN" altLang="en-US" dirty="0" smtClean="0">
                <a:latin typeface="Times" panose="02020603050405020304" pitchFamily="18" charset="0"/>
                <a:cs typeface="Times" panose="02020603050405020304" pitchFamily="18" charset="0"/>
              </a:rPr>
              <a:t>       目      录</a:t>
            </a:r>
            <a:r>
              <a:rPr lang="en-US" altLang="zh-CN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br>
              <a:rPr lang="en-US" altLang="zh-CN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US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CONTENT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94262" y="2171241"/>
            <a:ext cx="10198100" cy="3048000"/>
          </a:xfrm>
        </p:spPr>
        <p:txBody>
          <a:bodyPr/>
          <a:lstStyle/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0.  CSC-- China Scholarship Council </a:t>
            </a:r>
          </a:p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Funding 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Degree </a:t>
            </a:r>
            <a:endParaRPr lang="en-US" altLang="zh-CN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Programs for DUT students </a:t>
            </a:r>
          </a:p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4.  Programs for FU students</a:t>
            </a:r>
          </a:p>
          <a:p>
            <a:r>
              <a:rPr lang="en-GB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cs typeface="Times" panose="02020603050405020304" pitchFamily="18" charset="0"/>
              </a:rPr>
              <a:t>5.  Nine-year Excellent Researcher Program</a:t>
            </a:r>
            <a:endParaRPr lang="zh-CN" altLang="en-US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07" y="1127631"/>
            <a:ext cx="712681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974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3495" y="89452"/>
            <a:ext cx="10212917" cy="1066800"/>
          </a:xfrm>
        </p:spPr>
        <p:txBody>
          <a:bodyPr/>
          <a:lstStyle/>
          <a:p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0. CSC—China Scholarship </a:t>
            </a:r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Council-1/4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45785" y="1600200"/>
            <a:ext cx="10384823" cy="3048000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In order to promote the mutual understanding, cooperation and exchanges in various fields between China and other countries, the Chinese government has set up a series of scholarship programs to sponsor </a:t>
            </a:r>
            <a:r>
              <a:rPr lang="en-US" altLang="zh-CN" b="1" dirty="0">
                <a:latin typeface="Times" panose="02020603050405020304" pitchFamily="18" charset="0"/>
                <a:cs typeface="Times" panose="02020603050405020304" pitchFamily="18" charset="0"/>
              </a:rPr>
              <a:t>international students, teachers and scholars to study and conduct research in Chinese universities.</a:t>
            </a:r>
            <a:r>
              <a:rPr lang="en-US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en-US" altLang="zh-CN" b="1" dirty="0" smtClean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altLang="zh-CN" sz="10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China Scholarship 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Council,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entrusted by the Ministry of Education of the People’s Republic of 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China is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responsible for the </a:t>
            </a:r>
            <a:r>
              <a:rPr lang="en-US" altLang="zh-CN" b="1" dirty="0">
                <a:latin typeface="Times" panose="02020603050405020304" pitchFamily="18" charset="0"/>
                <a:cs typeface="Times" panose="02020603050405020304" pitchFamily="18" charset="0"/>
              </a:rPr>
              <a:t>enrollment and the administration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of Chinese Government Scholarship programs. </a:t>
            </a:r>
          </a:p>
          <a:p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81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33373" y="89453"/>
            <a:ext cx="10212917" cy="1066800"/>
          </a:xfrm>
        </p:spPr>
        <p:txBody>
          <a:bodyPr/>
          <a:lstStyle/>
          <a:p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0. CSC—China Scholarship Council-2/4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1184323" y="1671223"/>
            <a:ext cx="10198100" cy="3048000"/>
          </a:xfrm>
        </p:spPr>
        <p:txBody>
          <a:bodyPr/>
          <a:lstStyle/>
          <a:p>
            <a:r>
              <a:rPr lang="en-US" altLang="zh-CN" dirty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http://</a:t>
            </a:r>
            <a:r>
              <a:rPr lang="en-US" altLang="zh-CN" dirty="0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www.campuschina.org/scholarships/index.html</a:t>
            </a:r>
            <a:r>
              <a:rPr lang="en-US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  </a:t>
            </a:r>
          </a:p>
          <a:p>
            <a:endParaRPr lang="en-US" altLang="zh-CN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91043"/>
            <a:ext cx="5814253" cy="323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70" y="3016948"/>
            <a:ext cx="49244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449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3678" y="79514"/>
            <a:ext cx="10212917" cy="1066800"/>
          </a:xfrm>
        </p:spPr>
        <p:txBody>
          <a:bodyPr/>
          <a:lstStyle/>
          <a:p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0. CSC—China Scholarship </a:t>
            </a:r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Council-3/4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712" y="1605537"/>
            <a:ext cx="8481599" cy="4401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960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3556" y="89452"/>
            <a:ext cx="10212917" cy="1066800"/>
          </a:xfrm>
        </p:spPr>
        <p:txBody>
          <a:bodyPr/>
          <a:lstStyle/>
          <a:p>
            <a:r>
              <a:rPr lang="en-GB" altLang="zh-CN" dirty="0">
                <a:latin typeface="Times" panose="02020603050405020304" pitchFamily="18" charset="0"/>
                <a:cs typeface="Times" panose="02020603050405020304" pitchFamily="18" charset="0"/>
              </a:rPr>
              <a:t>0. CSC—China Scholarship </a:t>
            </a:r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Council-4/4 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4567" y="1590261"/>
            <a:ext cx="10198100" cy="3048000"/>
          </a:xfrm>
        </p:spPr>
        <p:txBody>
          <a:bodyPr/>
          <a:lstStyle/>
          <a:p>
            <a:r>
              <a:rPr lang="en-US" altLang="zh-CN" b="1" dirty="0">
                <a:latin typeface="Times" panose="02020603050405020304" pitchFamily="18" charset="0"/>
                <a:cs typeface="Times" panose="02020603050405020304" pitchFamily="18" charset="0"/>
              </a:rPr>
              <a:t>Full Scholarship covers </a:t>
            </a:r>
            <a:endParaRPr lang="en-US" altLang="zh-CN" b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Tuition</a:t>
            </a:r>
          </a:p>
          <a:p>
            <a:pPr lvl="2"/>
            <a:r>
              <a:rPr lang="en-US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Waiver</a:t>
            </a:r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Accommodation:</a:t>
            </a:r>
          </a:p>
          <a:p>
            <a:pPr lvl="2"/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Free </a:t>
            </a:r>
            <a:r>
              <a:rPr lang="en-US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university dormitory or accommodation </a:t>
            </a:r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subsidy</a:t>
            </a:r>
            <a:endParaRPr lang="en-US" altLang="zh-CN" b="1" dirty="0">
              <a:solidFill>
                <a:srgbClr val="7030A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Stipend: </a:t>
            </a:r>
          </a:p>
          <a:p>
            <a:pPr lvl="2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Undergraduate students: CNY 2,500 per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month</a:t>
            </a:r>
            <a:endParaRPr lang="en-US" altLang="zh-CN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Master’s students/general scholars: CNY 3,000 per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month </a:t>
            </a:r>
            <a:endParaRPr lang="en-US" altLang="zh-CN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US" altLang="zh-CN" b="1" dirty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Doctoral students/senior scholars: CNY 3,500 per </a:t>
            </a:r>
            <a:r>
              <a:rPr lang="en-US" altLang="zh-CN" b="1" dirty="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month</a:t>
            </a:r>
            <a:endParaRPr lang="en-US" altLang="zh-CN" b="1" dirty="0">
              <a:solidFill>
                <a:srgbClr val="00206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endParaRPr lang="en-US" altLang="zh-CN" dirty="0" smtClean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2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3495" y="119270"/>
            <a:ext cx="10212917" cy="1066800"/>
          </a:xfrm>
        </p:spPr>
        <p:txBody>
          <a:bodyPr/>
          <a:lstStyle/>
          <a:p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1. Funding-1/2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93654" y="1858616"/>
            <a:ext cx="10752572" cy="3945835"/>
          </a:xfrm>
        </p:spPr>
        <p:txBody>
          <a:bodyPr/>
          <a:lstStyle/>
          <a:p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DUT side </a:t>
            </a:r>
          </a:p>
          <a:p>
            <a:pPr lvl="1"/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DUT</a:t>
            </a:r>
          </a:p>
          <a:p>
            <a:pPr lvl="1"/>
            <a:r>
              <a:rPr lang="en-GB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CSC (</a:t>
            </a:r>
            <a:r>
              <a:rPr lang="en-GB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http://www.campuschina.org</a:t>
            </a:r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/</a:t>
            </a:r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pPr lvl="1"/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Other third party (from companies/organizations) from China</a:t>
            </a:r>
          </a:p>
          <a:p>
            <a:endParaRPr lang="en-GB" altLang="zh-CN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 side</a:t>
            </a:r>
          </a:p>
          <a:p>
            <a:pPr lvl="1"/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FU </a:t>
            </a:r>
          </a:p>
          <a:p>
            <a:pPr lvl="1"/>
            <a:r>
              <a:rPr lang="en-US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Other </a:t>
            </a:r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hird party (from companies/organizations)</a:t>
            </a:r>
            <a:endParaRPr lang="en-GB" altLang="zh-CN" b="1" dirty="0">
              <a:solidFill>
                <a:srgbClr val="7030A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26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3434" y="99391"/>
            <a:ext cx="10212917" cy="1066800"/>
          </a:xfrm>
        </p:spPr>
        <p:txBody>
          <a:bodyPr/>
          <a:lstStyle/>
          <a:p>
            <a:r>
              <a:rPr lang="en-GB" altLang="zh-CN" dirty="0" smtClean="0">
                <a:latin typeface="Times" panose="02020603050405020304" pitchFamily="18" charset="0"/>
                <a:cs typeface="Times" panose="02020603050405020304" pitchFamily="18" charset="0"/>
              </a:rPr>
              <a:t>1. Funding-2/2</a:t>
            </a:r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4157" y="1590259"/>
            <a:ext cx="11118574" cy="3588027"/>
          </a:xfrm>
        </p:spPr>
        <p:txBody>
          <a:bodyPr/>
          <a:lstStyle/>
          <a:p>
            <a:r>
              <a:rPr lang="en-GB" altLang="zh-CN" b="1" dirty="0" smtClean="0">
                <a:latin typeface="Times" panose="02020603050405020304" pitchFamily="18" charset="0"/>
                <a:cs typeface="Times" panose="02020603050405020304" pitchFamily="18" charset="0"/>
              </a:rPr>
              <a:t>CSC-China Scholarship Council </a:t>
            </a:r>
          </a:p>
          <a:p>
            <a:pPr lvl="1"/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Supporting Chinese students to go abroad </a:t>
            </a:r>
          </a:p>
          <a:p>
            <a:pPr lvl="2"/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Pursuing Ph.D. : 4-year grant, about 1200 Euros/month for living cost</a:t>
            </a:r>
          </a:p>
          <a:p>
            <a:pPr lvl="2"/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Joint doctoral training: 2-year </a:t>
            </a:r>
            <a:r>
              <a:rPr lang="en-GB" altLang="zh-CN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grant, about 1200 Euros/month for living </a:t>
            </a:r>
            <a:r>
              <a:rPr lang="en-GB" altLang="zh-CN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cost  </a:t>
            </a:r>
            <a:endParaRPr lang="en-GB" altLang="zh-CN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Supporting international students to come to China </a:t>
            </a:r>
          </a:p>
          <a:p>
            <a:pPr lvl="2"/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Pursuing Ph.D. : </a:t>
            </a:r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4( or 5)-</a:t>
            </a:r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year grant, </a:t>
            </a:r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3500 Yuan RMB/month </a:t>
            </a:r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for living cost</a:t>
            </a:r>
          </a:p>
          <a:p>
            <a:pPr lvl="2"/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http://</a:t>
            </a:r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www.campuschina.org/content/details3_74776.html</a:t>
            </a:r>
            <a:endParaRPr lang="en-GB" altLang="zh-CN" b="1" dirty="0" smtClean="0">
              <a:solidFill>
                <a:srgbClr val="7030A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2"/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Note-1: ‘international students’ indicate that the students do not hold the China passport</a:t>
            </a:r>
          </a:p>
          <a:p>
            <a:pPr lvl="2"/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Note-2</a:t>
            </a:r>
            <a:r>
              <a:rPr lang="en-GB" altLang="zh-CN" b="1" dirty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GB" altLang="zh-CN" b="1" dirty="0" smtClean="0">
                <a:solidFill>
                  <a:srgbClr val="7030A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‘international students’ include foreign-country born Chinese</a:t>
            </a:r>
          </a:p>
          <a:p>
            <a:pPr lvl="2"/>
            <a:endParaRPr lang="en-GB" altLang="zh-CN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zh-CN" alt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05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28575" algn="ctr">
          <a:solidFill>
            <a:schemeClr val="bg1">
              <a:alpha val="70000"/>
            </a:schemeClr>
          </a:solidFill>
          <a:round/>
          <a:headEnd/>
          <a:tailEnd/>
        </a:ln>
        <a:effectLst>
          <a:outerShdw dist="107763" dir="2700000" algn="ctr" rotWithShape="0">
            <a:schemeClr val="tx2">
              <a:alpha val="50000"/>
            </a:schemeClr>
          </a:outerShdw>
        </a:effec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108BD9"/>
      </a:lt2>
      <a:accent1>
        <a:srgbClr val="ADC610"/>
      </a:accent1>
      <a:accent2>
        <a:srgbClr val="002B60"/>
      </a:accent2>
      <a:accent3>
        <a:srgbClr val="FFFFFF"/>
      </a:accent3>
      <a:accent4>
        <a:srgbClr val="000000"/>
      </a:accent4>
      <a:accent5>
        <a:srgbClr val="D3DFAA"/>
      </a:accent5>
      <a:accent6>
        <a:srgbClr val="002656"/>
      </a:accent6>
      <a:hlink>
        <a:srgbClr val="A10058"/>
      </a:hlink>
      <a:folHlink>
        <a:srgbClr val="66BCAA"/>
      </a:folHlink>
    </a:clrScheme>
    <a:fontScheme name="21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108BD9"/>
        </a:lt2>
        <a:accent1>
          <a:srgbClr val="C1C700"/>
        </a:accent1>
        <a:accent2>
          <a:srgbClr val="003B74"/>
        </a:accent2>
        <a:accent3>
          <a:srgbClr val="FFFFFF"/>
        </a:accent3>
        <a:accent4>
          <a:srgbClr val="000000"/>
        </a:accent4>
        <a:accent5>
          <a:srgbClr val="DDE0AA"/>
        </a:accent5>
        <a:accent6>
          <a:srgbClr val="003568"/>
        </a:accent6>
        <a:hlink>
          <a:srgbClr val="C2006E"/>
        </a:hlink>
        <a:folHlink>
          <a:srgbClr val="7FC6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648</Words>
  <Application>Microsoft Office PowerPoint</Application>
  <PresentationFormat>自定义</PresentationFormat>
  <Paragraphs>111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21_Default Design</vt:lpstr>
      <vt:lpstr>22_Default Design</vt:lpstr>
      <vt:lpstr>437TGp_bizpeople_light_ani</vt:lpstr>
      <vt:lpstr>23_Default Design</vt:lpstr>
      <vt:lpstr>PowerPoint 演示文稿</vt:lpstr>
      <vt:lpstr>Abbreviations </vt:lpstr>
      <vt:lpstr>       目      录  CONTENT</vt:lpstr>
      <vt:lpstr>0. CSC—China Scholarship Council-1/4 </vt:lpstr>
      <vt:lpstr>0. CSC—China Scholarship Council-2/4 </vt:lpstr>
      <vt:lpstr>0. CSC—China Scholarship Council-3/4 </vt:lpstr>
      <vt:lpstr>0. CSC—China Scholarship Council-4/4 </vt:lpstr>
      <vt:lpstr>1. Funding-1/2</vt:lpstr>
      <vt:lpstr>1. Funding-2/2</vt:lpstr>
      <vt:lpstr>2. Degree </vt:lpstr>
      <vt:lpstr>3. Programs for DUT students </vt:lpstr>
      <vt:lpstr>4. Programs for FU students</vt:lpstr>
      <vt:lpstr>5. Nine-year Excellent Researcher Program --NERP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Annabelle</dc:creator>
  <cp:lastModifiedBy>HFP</cp:lastModifiedBy>
  <cp:revision>50</cp:revision>
  <dcterms:created xsi:type="dcterms:W3CDTF">2018-03-13T01:09:08Z</dcterms:created>
  <dcterms:modified xsi:type="dcterms:W3CDTF">2018-04-24T07:09:02Z</dcterms:modified>
</cp:coreProperties>
</file>